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3" r:id="rId3"/>
    <p:sldId id="264" r:id="rId4"/>
    <p:sldId id="256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85" autoAdjust="0"/>
  </p:normalViewPr>
  <p:slideViewPr>
    <p:cSldViewPr snapToGrid="0">
      <p:cViewPr varScale="1">
        <p:scale>
          <a:sx n="55" d="100"/>
          <a:sy n="55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6580D-8D3D-4E73-A2EC-E3BC6143307E}" type="datetimeFigureOut">
              <a:rPr lang="en-US" smtClean="0"/>
              <a:t>3/27/2011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754BE-3B69-4D07-B67D-00A05F9BC2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Cisco Organizational Learning</a:t>
            </a:r>
            <a:r>
              <a:rPr lang="en-US" baseline="0" dirty="0" smtClean="0"/>
              <a:t> is a quality initiative.  It has nothing to do with Learning &amp; Development.   It’s a methodology, processes, toolset that allows Cisco to learn from their mistakes, improve the way they do things in both the short and long run, then share their </a:t>
            </a:r>
            <a:r>
              <a:rPr lang="en-US" baseline="0" dirty="0" err="1" smtClean="0"/>
              <a:t>learnings</a:t>
            </a:r>
            <a:r>
              <a:rPr lang="en-US" baseline="0" dirty="0" smtClean="0"/>
              <a:t> with others so they improve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54BE-3B69-4D07-B67D-00A05F9BC29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screen capture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54BE-3B69-4D07-B67D-00A05F9BC29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two paths in the story.  One that shows the results of this work using the old Diving Catch method.  The other</a:t>
            </a:r>
            <a:r>
              <a:rPr lang="en-US" baseline="0" dirty="0" smtClean="0"/>
              <a:t> showing the results using the COL method.  They are forced to take the first path then the are “routed” back to take the COL path.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54BE-3B69-4D07-B67D-00A05F9BC29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screen.  Once the</a:t>
            </a:r>
            <a:r>
              <a:rPr lang="en-US" baseline="0" dirty="0" smtClean="0"/>
              <a:t> story is done, there is a video of a recognized Cisco leader summarizing the main points, messaging the continued application of COL to the org and a call to action to participate in upcoming elearning.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54BE-3B69-4D07-B67D-00A05F9BC29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Learn, Improve, Share is not rocket</a:t>
            </a:r>
            <a:r>
              <a:rPr lang="en-US" baseline="0" dirty="0" smtClean="0"/>
              <a:t> science.  It just makes sense.  We wanted this “training” to focus on getting at the hearts and guts of the audience. We needed a compelling story and treatment.  The m</a:t>
            </a:r>
            <a:r>
              <a:rPr lang="en-US" dirty="0" smtClean="0"/>
              <a:t>ajority of the audience</a:t>
            </a:r>
            <a:r>
              <a:rPr lang="en-US" baseline="0" dirty="0" smtClean="0"/>
              <a:t> is engineers or tech types and it was felt that a graphic novel would be something they could relate to and understand.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54BE-3B69-4D07-B67D-00A05F9BC29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cost</a:t>
            </a:r>
            <a:r>
              <a:rPr lang="en-US" baseline="0" dirty="0" smtClean="0"/>
              <a:t> $82.5 k</a:t>
            </a:r>
          </a:p>
          <a:p>
            <a:r>
              <a:rPr lang="en-US" baseline="0" dirty="0" smtClean="0"/>
              <a:t>It took 3 months to create</a:t>
            </a:r>
          </a:p>
          <a:p>
            <a:r>
              <a:rPr lang="en-US" baseline="0" dirty="0" smtClean="0"/>
              <a:t>It was created in Flash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54BE-3B69-4D07-B67D-00A05F9BC29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Opening scree</a:t>
            </a:r>
            <a:r>
              <a:rPr lang="en-US" baseline="0" dirty="0" smtClean="0"/>
              <a:t>n. The dots in the back “weave” back and forth and there is a bit of music that’s sort of  mysterious sounding.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54BE-3B69-4D07-B67D-00A05F9BC29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screen – sets the story.  Women on left is a customer and she’s calling her</a:t>
            </a:r>
            <a:r>
              <a:rPr lang="en-US" baseline="0" dirty="0" smtClean="0"/>
              <a:t> Cisco systems engineer because of piece of equipment has crashed – AGAIN!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54BE-3B69-4D07-B67D-00A05F9BC29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Systems Engineer</a:t>
            </a:r>
            <a:r>
              <a:rPr lang="en-US" baseline="0" dirty="0" smtClean="0"/>
              <a:t> knows that when things like this happen they go into fire fighting mode.  However, there’s a better way.  Cisco Organizational Learning and Learn, Improve, Share.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54BE-3B69-4D07-B67D-00A05F9BC29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interaction.  Learner gets</a:t>
            </a:r>
            <a:r>
              <a:rPr lang="en-US" baseline="0" dirty="0" smtClean="0"/>
              <a:t> two tries to click and drag before they are shown the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54BE-3B69-4D07-B67D-00A05F9BC29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narrated story.  There</a:t>
            </a:r>
            <a:r>
              <a:rPr lang="en-US" baseline="0" dirty="0" smtClean="0"/>
              <a:t> is a narrator as well as the characters having their own voices.  The thought/speech bubbles just show the first few words of the audio vs. showing the complete text which is what would happen in a true graphic novel.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54BE-3B69-4D07-B67D-00A05F9BC29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version of graphics uses the Silver Age style of “comic” book graphics.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54BE-3B69-4D07-B67D-00A05F9BC29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FB5-B8D7-4133-83F4-F374DEC36A70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50CD-2C02-4497-8012-85BD1CE1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FB5-B8D7-4133-83F4-F374DEC36A70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50CD-2C02-4497-8012-85BD1CE1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FB5-B8D7-4133-83F4-F374DEC36A70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50CD-2C02-4497-8012-85BD1CE1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441345"/>
            <a:ext cx="8578850" cy="4527655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FB5-B8D7-4133-83F4-F374DEC36A70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50CD-2C02-4497-8012-85BD1CE1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FB5-B8D7-4133-83F4-F374DEC36A70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50CD-2C02-4497-8012-85BD1CE1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FB5-B8D7-4133-83F4-F374DEC36A70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50CD-2C02-4497-8012-85BD1CE1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FB5-B8D7-4133-83F4-F374DEC36A70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50CD-2C02-4497-8012-85BD1CE1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FB5-B8D7-4133-83F4-F374DEC36A70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50CD-2C02-4497-8012-85BD1CE1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FB5-B8D7-4133-83F4-F374DEC36A70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50CD-2C02-4497-8012-85BD1CE1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FB5-B8D7-4133-83F4-F374DEC36A70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50CD-2C02-4497-8012-85BD1CE1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FB5-B8D7-4133-83F4-F374DEC36A70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50CD-2C02-4497-8012-85BD1CE1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8FB5-B8D7-4133-83F4-F374DEC36A70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750CD-2C02-4497-8012-85BD1CE1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Organizational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5F5F5F"/>
                </a:solidFill>
              </a:rPr>
              <a:t>Learning from our mistakes</a:t>
            </a:r>
          </a:p>
          <a:p>
            <a:r>
              <a:rPr lang="en-US" sz="2400" dirty="0" smtClean="0">
                <a:solidFill>
                  <a:srgbClr val="5F5F5F"/>
                </a:solidFill>
              </a:rPr>
              <a:t>Mantra: Learn, </a:t>
            </a:r>
            <a:r>
              <a:rPr lang="en-US" sz="2400" dirty="0" smtClean="0">
                <a:solidFill>
                  <a:srgbClr val="5F5F5F"/>
                </a:solidFill>
              </a:rPr>
              <a:t>Improve, Share</a:t>
            </a:r>
            <a:endParaRPr lang="en-US" sz="2400" dirty="0" smtClean="0">
              <a:solidFill>
                <a:srgbClr val="5F5F5F"/>
              </a:solidFill>
            </a:endParaRPr>
          </a:p>
          <a:p>
            <a:r>
              <a:rPr lang="en-US" sz="2400" dirty="0" smtClean="0">
                <a:solidFill>
                  <a:srgbClr val="5F5F5F"/>
                </a:solidFill>
              </a:rPr>
              <a:t>Implemented in subgroups in </a:t>
            </a:r>
            <a:r>
              <a:rPr lang="en-US" sz="2400" dirty="0" err="1" smtClean="0">
                <a:solidFill>
                  <a:srgbClr val="5F5F5F"/>
                </a:solidFill>
              </a:rPr>
              <a:t>CDO</a:t>
            </a:r>
            <a:r>
              <a:rPr lang="en-US" sz="2400" dirty="0" smtClean="0">
                <a:solidFill>
                  <a:srgbClr val="5F5F5F"/>
                </a:solidFill>
              </a:rPr>
              <a:t>, </a:t>
            </a:r>
            <a:r>
              <a:rPr lang="en-US" sz="2400" dirty="0" err="1" smtClean="0">
                <a:solidFill>
                  <a:srgbClr val="5F5F5F"/>
                </a:solidFill>
              </a:rPr>
              <a:t>CVCM</a:t>
            </a:r>
            <a:r>
              <a:rPr lang="en-US" sz="2400" dirty="0" smtClean="0">
                <a:solidFill>
                  <a:srgbClr val="5F5F5F"/>
                </a:solidFill>
              </a:rPr>
              <a:t>, etc.</a:t>
            </a:r>
          </a:p>
          <a:p>
            <a:r>
              <a:rPr lang="en-US" sz="2400" dirty="0" smtClean="0">
                <a:solidFill>
                  <a:srgbClr val="5F5F5F"/>
                </a:solidFill>
              </a:rPr>
              <a:t>Get it out to the org as a whole</a:t>
            </a:r>
          </a:p>
          <a:p>
            <a:r>
              <a:rPr lang="en-US" sz="2400" dirty="0" smtClean="0">
                <a:solidFill>
                  <a:srgbClr val="5F5F5F"/>
                </a:solidFill>
              </a:rPr>
              <a:t>Enterprise wide but not mandatory</a:t>
            </a:r>
          </a:p>
          <a:p>
            <a:r>
              <a:rPr lang="en-US" sz="2400" dirty="0" smtClean="0">
                <a:solidFill>
                  <a:srgbClr val="5F5F5F"/>
                </a:solidFill>
              </a:rPr>
              <a:t>Language issues – use a lot of L&amp;D words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125" t="7200" r="12750" b="12600"/>
          <a:stretch>
            <a:fillRect/>
          </a:stretch>
        </p:blipFill>
        <p:spPr bwMode="auto">
          <a:xfrm>
            <a:off x="0" y="0"/>
            <a:ext cx="9144000" cy="611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2250" t="7200" r="12750" b="12400"/>
          <a:stretch>
            <a:fillRect/>
          </a:stretch>
        </p:blipFill>
        <p:spPr bwMode="auto">
          <a:xfrm>
            <a:off x="0" y="0"/>
            <a:ext cx="9144000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12500" t="7400" r="12500" b="12000"/>
          <a:stretch>
            <a:fillRect/>
          </a:stretch>
        </p:blipFill>
        <p:spPr bwMode="auto">
          <a:xfrm>
            <a:off x="0" y="0"/>
            <a:ext cx="9144000" cy="614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 Intro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5F5F5F"/>
                </a:solidFill>
              </a:rPr>
              <a:t>Compelling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5F5F5F"/>
                </a:solidFill>
              </a:rPr>
              <a:t>Connect with hearts and guts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5F5F5F"/>
                </a:solidFill>
              </a:rPr>
              <a:t>Use pictures and words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5F5F5F"/>
                </a:solidFill>
              </a:rPr>
              <a:t>Serious cool factor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5F5F5F"/>
                </a:solidFill>
              </a:rPr>
              <a:t>Get training to go “viral”</a:t>
            </a:r>
          </a:p>
          <a:p>
            <a:pPr marL="0" indent="0">
              <a:buNone/>
            </a:pPr>
            <a:endParaRPr lang="en-US" dirty="0" smtClean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8623" t="25065" r="22066" b="30810"/>
          <a:stretch>
            <a:fillRect/>
          </a:stretch>
        </p:blipFill>
        <p:spPr bwMode="auto">
          <a:xfrm>
            <a:off x="5029200" y="4476750"/>
            <a:ext cx="3467100" cy="154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spc="-100" dirty="0" smtClean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</a:rPr>
              <a:t>How Much, Long, Made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F5F5F"/>
                </a:solidFill>
              </a:rPr>
              <a:t>$</a:t>
            </a:r>
            <a:r>
              <a:rPr lang="en-US" dirty="0" err="1" smtClean="0">
                <a:solidFill>
                  <a:srgbClr val="5F5F5F"/>
                </a:solidFill>
              </a:rPr>
              <a:t>82.5k</a:t>
            </a:r>
            <a:endParaRPr lang="en-US" dirty="0" smtClean="0">
              <a:solidFill>
                <a:srgbClr val="5F5F5F"/>
              </a:solidFill>
            </a:endParaRPr>
          </a:p>
          <a:p>
            <a:pPr lvl="1"/>
            <a:r>
              <a:rPr lang="en-US" dirty="0" smtClean="0">
                <a:solidFill>
                  <a:srgbClr val="5F5F5F"/>
                </a:solidFill>
              </a:rPr>
              <a:t>Total Available Market: </a:t>
            </a:r>
            <a:r>
              <a:rPr lang="en-US" dirty="0" err="1" smtClean="0">
                <a:solidFill>
                  <a:srgbClr val="5F5F5F"/>
                </a:solidFill>
              </a:rPr>
              <a:t>50k</a:t>
            </a:r>
            <a:endParaRPr lang="en-US" dirty="0" smtClean="0">
              <a:solidFill>
                <a:srgbClr val="5F5F5F"/>
              </a:solidFill>
            </a:endParaRPr>
          </a:p>
          <a:p>
            <a:r>
              <a:rPr lang="en-US" dirty="0" smtClean="0">
                <a:solidFill>
                  <a:srgbClr val="5F5F5F"/>
                </a:solidFill>
              </a:rPr>
              <a:t>Four weeks to agreed approach</a:t>
            </a:r>
          </a:p>
          <a:p>
            <a:pPr lvl="1"/>
            <a:r>
              <a:rPr lang="en-US" dirty="0" smtClean="0">
                <a:solidFill>
                  <a:srgbClr val="5F5F5F"/>
                </a:solidFill>
              </a:rPr>
              <a:t>2 months for storyboard, alpha, beta, recording, final release</a:t>
            </a:r>
          </a:p>
          <a:p>
            <a:r>
              <a:rPr lang="en-US" dirty="0" smtClean="0">
                <a:solidFill>
                  <a:srgbClr val="5F5F5F"/>
                </a:solidFill>
              </a:rPr>
              <a:t>Using Flash</a:t>
            </a:r>
          </a:p>
          <a:p>
            <a:pPr lvl="1"/>
            <a:r>
              <a:rPr lang="en-US" dirty="0" smtClean="0">
                <a:solidFill>
                  <a:srgbClr val="5F5F5F"/>
                </a:solidFill>
              </a:rPr>
              <a:t>Enspire tool set, format</a:t>
            </a:r>
          </a:p>
          <a:p>
            <a:pPr lvl="1"/>
            <a:r>
              <a:rPr lang="en-US" dirty="0" smtClean="0">
                <a:solidFill>
                  <a:srgbClr val="5F5F5F"/>
                </a:solidFill>
              </a:rPr>
              <a:t>Added interactions to their base set</a:t>
            </a:r>
            <a:endParaRPr lang="en-US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2250" t="7000" r="12750" b="12600"/>
          <a:stretch>
            <a:fillRect/>
          </a:stretch>
        </p:blipFill>
        <p:spPr bwMode="auto">
          <a:xfrm>
            <a:off x="0" y="0"/>
            <a:ext cx="9144000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250" t="7200" r="12750" b="12600"/>
          <a:stretch>
            <a:fillRect/>
          </a:stretch>
        </p:blipFill>
        <p:spPr bwMode="auto">
          <a:xfrm>
            <a:off x="0" y="0"/>
            <a:ext cx="9144000" cy="611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2250" t="6800" r="12750" b="12400"/>
          <a:stretch>
            <a:fillRect/>
          </a:stretch>
        </p:blipFill>
        <p:spPr bwMode="auto">
          <a:xfrm>
            <a:off x="0" y="0"/>
            <a:ext cx="9144000" cy="615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2269" t="7826" r="12613" b="4783"/>
          <a:stretch>
            <a:fillRect/>
          </a:stretch>
        </p:blipFill>
        <p:spPr bwMode="auto">
          <a:xfrm>
            <a:off x="0" y="0"/>
            <a:ext cx="9144000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2250" t="7200" r="12750" b="12400"/>
          <a:stretch>
            <a:fillRect/>
          </a:stretch>
        </p:blipFill>
        <p:spPr bwMode="auto">
          <a:xfrm>
            <a:off x="0" y="0"/>
            <a:ext cx="9144000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12250" t="7200" r="12750" b="12400"/>
          <a:stretch>
            <a:fillRect/>
          </a:stretch>
        </p:blipFill>
        <p:spPr bwMode="auto">
          <a:xfrm>
            <a:off x="0" y="0"/>
            <a:ext cx="9144000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545</Words>
  <Application>Microsoft Office PowerPoint</Application>
  <PresentationFormat>On-screen Show (4:3)</PresentationFormat>
  <Paragraphs>47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Cisco Organizational Learning</vt:lpstr>
      <vt:lpstr>COL Intro</vt:lpstr>
      <vt:lpstr>How Much, Long, Made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Cisco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dawadams</dc:creator>
  <cp:lastModifiedBy>dawadams</cp:lastModifiedBy>
  <cp:revision>8</cp:revision>
  <dcterms:created xsi:type="dcterms:W3CDTF">2011-03-26T02:51:30Z</dcterms:created>
  <dcterms:modified xsi:type="dcterms:W3CDTF">2011-03-27T20:29:31Z</dcterms:modified>
</cp:coreProperties>
</file>